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71" r:id="rId5"/>
    <p:sldId id="272" r:id="rId6"/>
    <p:sldId id="273" r:id="rId7"/>
    <p:sldId id="274" r:id="rId8"/>
    <p:sldId id="275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33"/>
    <a:srgbClr val="CC6600"/>
    <a:srgbClr val="996633"/>
    <a:srgbClr val="CC9900"/>
    <a:srgbClr val="669900"/>
    <a:srgbClr val="0099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84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E7B8-9BAB-41D7-9EB5-2C6D859C34DB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50F33-C587-49EA-970C-BECC41D23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D7F45-08F9-43E4-BCE5-9C7869BAE311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643D1-3CEB-4BD8-ADD7-DE15F5F09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5C486-0701-4ECA-97F2-8271305F827E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3E30-D335-41FA-9003-BA30A7FD5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00D04-5B3E-473E-9715-40B6AE5AD823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6B77C-8059-4576-A8BE-C1A3869C6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D2434-6BBB-4F4D-B630-661F5F9CA6DF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BB72-6E05-41CD-8A30-16437533A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0C13B-7243-4CA7-BFAC-31394805A449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D32B-FBD4-4862-BB01-093005915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E85E-0937-47B6-B4AC-A30B867A5DCE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AA65-9063-4A2B-B81D-BA37423E2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86FC2-E3BD-46CA-BB32-AB556F5CB55C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D1E4-C047-4089-A9C9-53187C824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C91F-A6F4-4BD2-B4C6-424E4A3264FF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4748-B245-4C60-AAE4-72BE02795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D00A0-0CC1-4297-990C-458E0A037915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7647-DA7A-45B8-8FEB-625182ACE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3BCA6-5EC7-4AA5-B4F8-F595813E07B1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6F378-3FA9-47CE-B8E6-70C7C01A5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22B07F-5816-45B8-922D-4BE1DA055AA5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28E802-31A7-4DC2-B801-FCE0EF761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:\для наради на кабміні по МОЗ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13787" cy="13684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uk-UA" sz="2800" b="1" smtClean="0">
                <a:solidFill>
                  <a:srgbClr val="1E1C11"/>
                </a:solidFill>
                <a:latin typeface="Times New Roman" pitchFamily="18" charset="0"/>
              </a:rPr>
              <a:t>ДЕРЖАВНА АУДИТОРСЬКА СЛУЖБА УКРАЇНИ:</a:t>
            </a:r>
          </a:p>
          <a:p>
            <a:pPr eaLnBrk="1" hangingPunct="1">
              <a:lnSpc>
                <a:spcPct val="80000"/>
              </a:lnSpc>
            </a:pPr>
            <a:endParaRPr lang="uk-UA" sz="600" b="1" smtClean="0">
              <a:solidFill>
                <a:srgbClr val="1E1C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800" b="1" smtClean="0">
                <a:solidFill>
                  <a:srgbClr val="1E1C11"/>
                </a:solidFill>
                <a:latin typeface="Times New Roman" pitchFamily="18" charset="0"/>
              </a:rPr>
              <a:t>підвищення ефективності проведення процедур публічних закупівель шляхом зменшення кількості типових помилок під час їх проведення</a:t>
            </a:r>
            <a:endParaRPr lang="ru-RU" sz="2800" b="1" smtClean="0">
              <a:solidFill>
                <a:srgbClr val="1E1C1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8888" y="20638"/>
            <a:ext cx="756126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Функціональні повноваження ДАСУ у сфері перевірок державних та публічних закупівель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5" descr="ДАСУ у сфері закупів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050"/>
            <a:ext cx="914400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розгляду направлених рекомендацій щодо усунення встановлених порушень у 2017 році та січні-лютому 2018 року</a:t>
            </a:r>
            <a:endParaRPr lang="ru-RU" sz="24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2179638" y="4437063"/>
            <a:ext cx="503237" cy="334962"/>
          </a:xfrm>
          <a:prstGeom prst="stripedRightArrow">
            <a:avLst>
              <a:gd name="adj1" fmla="val 50000"/>
              <a:gd name="adj2" fmla="val 44241"/>
            </a:avLst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2179638" y="4914900"/>
            <a:ext cx="503237" cy="334963"/>
          </a:xfrm>
          <a:prstGeom prst="stripedRightArrow">
            <a:avLst>
              <a:gd name="adj1" fmla="val 50000"/>
              <a:gd name="adj2" fmla="val 44241"/>
            </a:avLst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2179638" y="5384800"/>
            <a:ext cx="503237" cy="334963"/>
          </a:xfrm>
          <a:prstGeom prst="stripedRightArrow">
            <a:avLst>
              <a:gd name="adj1" fmla="val 50000"/>
              <a:gd name="adj2" fmla="val 44241"/>
            </a:avLst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0" y="1536700"/>
            <a:ext cx="2090738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uk-UA" sz="2000" b="1" i="1">
                <a:solidFill>
                  <a:srgbClr val="215968"/>
                </a:solidFill>
                <a:latin typeface="Times New Roman" pitchFamily="18" charset="0"/>
                <a:cs typeface="Times New Roman" pitchFamily="18" charset="0"/>
              </a:rPr>
              <a:t>Проаналізовано процедури закупівель</a:t>
            </a:r>
            <a:endParaRPr lang="ru-RU" sz="2000" b="1" i="1">
              <a:solidFill>
                <a:srgbClr val="2159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2108200" y="1692275"/>
            <a:ext cx="792163" cy="211138"/>
          </a:xfrm>
          <a:prstGeom prst="notchedRightArrow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2108200" y="2112963"/>
            <a:ext cx="792163" cy="209550"/>
          </a:xfrm>
          <a:prstGeom prst="notchedRightArrow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2" name="TextBox 22"/>
          <p:cNvSpPr txBox="1">
            <a:spLocks noChangeArrowheads="1"/>
          </p:cNvSpPr>
          <p:nvPr/>
        </p:nvSpPr>
        <p:spPr bwMode="auto">
          <a:xfrm>
            <a:off x="2909888" y="1536700"/>
            <a:ext cx="249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Встановлено порушення законодавства</a:t>
            </a:r>
            <a:endParaRPr lang="ru-RU" sz="2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с вырезом 23"/>
          <p:cNvSpPr/>
          <p:nvPr/>
        </p:nvSpPr>
        <p:spPr>
          <a:xfrm>
            <a:off x="5486400" y="1692275"/>
            <a:ext cx="792163" cy="211138"/>
          </a:xfrm>
          <a:prstGeom prst="notchedRightArrow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с вырезом 24"/>
          <p:cNvSpPr/>
          <p:nvPr/>
        </p:nvSpPr>
        <p:spPr>
          <a:xfrm>
            <a:off x="5486400" y="2112963"/>
            <a:ext cx="792163" cy="209550"/>
          </a:xfrm>
          <a:prstGeom prst="notchedRightArrow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5" name="TextBox 25"/>
          <p:cNvSpPr txBox="1">
            <a:spLocks noChangeArrowheads="1"/>
          </p:cNvSpPr>
          <p:nvPr/>
        </p:nvSpPr>
        <p:spPr bwMode="auto">
          <a:xfrm>
            <a:off x="6578600" y="1536700"/>
            <a:ext cx="249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Направлено рекомендації щодо усунення порушень</a:t>
            </a:r>
            <a:endParaRPr lang="ru-RU" sz="2000" b="1" i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46088" y="3049588"/>
            <a:ext cx="8339137" cy="0"/>
          </a:xfrm>
          <a:prstGeom prst="line">
            <a:avLst/>
          </a:prstGeom>
          <a:ln w="63500" cmpd="thickThin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397" name="TextBox 25"/>
          <p:cNvSpPr txBox="1">
            <a:spLocks noChangeArrowheads="1"/>
          </p:cNvSpPr>
          <p:nvPr/>
        </p:nvSpPr>
        <p:spPr bwMode="auto">
          <a:xfrm>
            <a:off x="0" y="4441825"/>
            <a:ext cx="2124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Попереджено порушень у сфері закупівель</a:t>
            </a:r>
            <a:r>
              <a:rPr lang="ru-RU" sz="20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98" name="AutoShape 25"/>
          <p:cNvSpPr>
            <a:spLocks noChangeArrowheads="1"/>
          </p:cNvSpPr>
          <p:nvPr/>
        </p:nvSpPr>
        <p:spPr bwMode="auto">
          <a:xfrm>
            <a:off x="8129588" y="4221163"/>
            <a:ext cx="503237" cy="503237"/>
          </a:xfrm>
          <a:custGeom>
            <a:avLst/>
            <a:gdLst>
              <a:gd name="T0" fmla="*/ 5862221 w 21600"/>
              <a:gd name="T1" fmla="*/ 0 h 21600"/>
              <a:gd name="T2" fmla="*/ 1716877 w 21600"/>
              <a:gd name="T3" fmla="*/ 1716877 h 21600"/>
              <a:gd name="T4" fmla="*/ 0 w 21600"/>
              <a:gd name="T5" fmla="*/ 5862221 h 21600"/>
              <a:gd name="T6" fmla="*/ 1716877 w 21600"/>
              <a:gd name="T7" fmla="*/ 10007543 h 21600"/>
              <a:gd name="T8" fmla="*/ 5862221 w 21600"/>
              <a:gd name="T9" fmla="*/ 11724419 h 21600"/>
              <a:gd name="T10" fmla="*/ 10007543 w 21600"/>
              <a:gd name="T11" fmla="*/ 10007543 h 21600"/>
              <a:gd name="T12" fmla="*/ 11724419 w 21600"/>
              <a:gd name="T13" fmla="*/ 5862221 h 21600"/>
              <a:gd name="T14" fmla="*/ 10007543 w 21600"/>
              <a:gd name="T15" fmla="*/ 17168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9" name="Picture 26" descr="скачанные файлы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5192713"/>
            <a:ext cx="9001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Box 22"/>
          <p:cNvSpPr txBox="1">
            <a:spLocks noChangeArrowheads="1"/>
          </p:cNvSpPr>
          <p:nvPr/>
        </p:nvSpPr>
        <p:spPr bwMode="auto">
          <a:xfrm>
            <a:off x="3348038" y="4046538"/>
            <a:ext cx="4464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відмінено </a:t>
            </a:r>
            <a:r>
              <a:rPr lang="uk-UA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1776</a:t>
            </a:r>
            <a:r>
              <a:rPr lang="uk-UA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закупівлі очікуваною вартістю </a:t>
            </a:r>
            <a:r>
              <a:rPr lang="uk-UA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18,4</a:t>
            </a:r>
            <a:r>
              <a:rPr lang="uk-UA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млрд грн </a:t>
            </a:r>
          </a:p>
        </p:txBody>
      </p:sp>
      <p:sp>
        <p:nvSpPr>
          <p:cNvPr id="16401" name="TextBox 22"/>
          <p:cNvSpPr txBox="1">
            <a:spLocks noChangeArrowheads="1"/>
          </p:cNvSpPr>
          <p:nvPr/>
        </p:nvSpPr>
        <p:spPr bwMode="auto">
          <a:xfrm>
            <a:off x="3390900" y="5229225"/>
            <a:ext cx="44640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i="1">
                <a:solidFill>
                  <a:srgbClr val="215968"/>
                </a:solidFill>
                <a:latin typeface="Times New Roman" pitchFamily="18" charset="0"/>
                <a:cs typeface="Times New Roman" pitchFamily="18" charset="0"/>
              </a:rPr>
              <a:t>розірвано договорів </a:t>
            </a:r>
          </a:p>
          <a:p>
            <a:pPr algn="ctr"/>
            <a:r>
              <a:rPr lang="uk-UA" sz="2000" b="1" i="1">
                <a:solidFill>
                  <a:srgbClr val="215968"/>
                </a:solidFill>
                <a:latin typeface="Times New Roman" pitchFamily="18" charset="0"/>
                <a:cs typeface="Times New Roman" pitchFamily="18" charset="0"/>
              </a:rPr>
              <a:t>на суму </a:t>
            </a:r>
            <a:r>
              <a:rPr lang="uk-UA" sz="2400" b="1" i="1">
                <a:solidFill>
                  <a:srgbClr val="215968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uk-UA" sz="2000" b="1" i="1">
                <a:solidFill>
                  <a:srgbClr val="215968"/>
                </a:solidFill>
                <a:latin typeface="Times New Roman" pitchFamily="18" charset="0"/>
                <a:cs typeface="Times New Roman" pitchFamily="18" charset="0"/>
              </a:rPr>
              <a:t> млрд грн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Типовий алгоритм проведення замовником </a:t>
            </a:r>
          </a:p>
          <a:p>
            <a:pPr algn="ctr"/>
            <a:r>
              <a:rPr lang="uk-UA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процедури закупівлі відкриті торги</a:t>
            </a:r>
            <a:endParaRPr lang="ru-RU" sz="24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Text Box 25"/>
          <p:cNvSpPr txBox="1">
            <a:spLocks noChangeArrowheads="1"/>
          </p:cNvSpPr>
          <p:nvPr/>
        </p:nvSpPr>
        <p:spPr bwMode="auto">
          <a:xfrm>
            <a:off x="207963" y="5900738"/>
            <a:ext cx="7100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solidFill>
                  <a:srgbClr val="0070C0"/>
                </a:solidFill>
                <a:latin typeface="Times New Roman" pitchFamily="18" charset="0"/>
              </a:rPr>
              <a:t>І. </a:t>
            </a:r>
            <a:r>
              <a:rPr lang="uk-UA">
                <a:solidFill>
                  <a:srgbClr val="0070C0"/>
                </a:solidFill>
                <a:latin typeface="Times New Roman" pitchFamily="18" charset="0"/>
              </a:rPr>
              <a:t>Збір та групування заявок від структурних підрозділів щодо потреби у закупівлях на відповідний бюджетний період із урахуванням обсягів доведених асигнувань (тимчасових кошторисів)</a:t>
            </a:r>
            <a:endParaRPr lang="ru-RU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1510" name="Text Box 26"/>
          <p:cNvSpPr txBox="1">
            <a:spLocks noChangeArrowheads="1"/>
          </p:cNvSpPr>
          <p:nvPr/>
        </p:nvSpPr>
        <p:spPr bwMode="auto">
          <a:xfrm>
            <a:off x="660400" y="5129213"/>
            <a:ext cx="73675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solidFill>
                  <a:srgbClr val="800080"/>
                </a:solidFill>
                <a:latin typeface="Times New Roman" pitchFamily="18" charset="0"/>
              </a:rPr>
              <a:t>ІІ. </a:t>
            </a:r>
            <a:r>
              <a:rPr lang="uk-UA">
                <a:solidFill>
                  <a:srgbClr val="800080"/>
                </a:solidFill>
                <a:latin typeface="Times New Roman" pitchFamily="18" charset="0"/>
              </a:rPr>
              <a:t>Визначення предмету, очікуваної вартості закупівлі, виду процедури закупівель, складання та оприлюднення річного плану, додатку до нього</a:t>
            </a:r>
          </a:p>
        </p:txBody>
      </p:sp>
      <p:sp>
        <p:nvSpPr>
          <p:cNvPr id="21511" name="Text Box 28"/>
          <p:cNvSpPr txBox="1">
            <a:spLocks noChangeArrowheads="1"/>
          </p:cNvSpPr>
          <p:nvPr/>
        </p:nvSpPr>
        <p:spPr bwMode="auto">
          <a:xfrm>
            <a:off x="906463" y="3760788"/>
            <a:ext cx="7337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solidFill>
                  <a:srgbClr val="006600"/>
                </a:solidFill>
                <a:latin typeface="Times New Roman" pitchFamily="18" charset="0"/>
              </a:rPr>
              <a:t>ІІІ. Підготовка та затвердження тендерної документації, оголошення про проведення процедури закупівлі, надання роз'яснень та внесення змін до тендерної документації, оскарження умов тендерної документації</a:t>
            </a:r>
          </a:p>
        </p:txBody>
      </p:sp>
      <p:sp>
        <p:nvSpPr>
          <p:cNvPr id="21512" name="Text Box 29"/>
          <p:cNvSpPr txBox="1">
            <a:spLocks noChangeArrowheads="1"/>
          </p:cNvSpPr>
          <p:nvPr/>
        </p:nvSpPr>
        <p:spPr bwMode="auto">
          <a:xfrm>
            <a:off x="1911350" y="3019425"/>
            <a:ext cx="6548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solidFill>
                  <a:srgbClr val="996600"/>
                </a:solidFill>
                <a:latin typeface="Times New Roman" pitchFamily="18" charset="0"/>
              </a:rPr>
              <a:t>ІV. Розгляд тендерних пропозицій на предмет їх відповідності вимогам ТД, прийняття відповідних рішень</a:t>
            </a:r>
          </a:p>
        </p:txBody>
      </p:sp>
      <p:sp>
        <p:nvSpPr>
          <p:cNvPr id="21513" name="Text Box 31"/>
          <p:cNvSpPr txBox="1">
            <a:spLocks noChangeArrowheads="1"/>
          </p:cNvSpPr>
          <p:nvPr/>
        </p:nvSpPr>
        <p:spPr bwMode="auto">
          <a:xfrm>
            <a:off x="2268538" y="1990725"/>
            <a:ext cx="6537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solidFill>
                  <a:schemeClr val="accent2"/>
                </a:solidFill>
                <a:latin typeface="Times New Roman" pitchFamily="18" charset="0"/>
              </a:rPr>
              <a:t>V. Складання, підписання та оприлюднення договору про закупівлю, внесення змін до договору, оприлюднення повідомлення про внесення змін до договору</a:t>
            </a:r>
          </a:p>
        </p:txBody>
      </p:sp>
      <p:sp>
        <p:nvSpPr>
          <p:cNvPr id="21514" name="Text Box 32"/>
          <p:cNvSpPr txBox="1">
            <a:spLocks noChangeArrowheads="1"/>
          </p:cNvSpPr>
          <p:nvPr/>
        </p:nvSpPr>
        <p:spPr bwMode="auto">
          <a:xfrm>
            <a:off x="3081338" y="903288"/>
            <a:ext cx="59229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200" b="1">
                <a:solidFill>
                  <a:srgbClr val="800000"/>
                </a:solidFill>
                <a:latin typeface="Times New Roman" pitchFamily="18" charset="0"/>
              </a:rPr>
              <a:t>VІ. Забезпечення виконання договору про закупівлю, оприлюднення звіту про укладені договори</a:t>
            </a:r>
          </a:p>
        </p:txBody>
      </p:sp>
      <p:sp>
        <p:nvSpPr>
          <p:cNvPr id="21515" name="Line 33"/>
          <p:cNvSpPr>
            <a:spLocks noChangeShapeType="1"/>
          </p:cNvSpPr>
          <p:nvPr/>
        </p:nvSpPr>
        <p:spPr bwMode="auto">
          <a:xfrm>
            <a:off x="220663" y="5862638"/>
            <a:ext cx="7375525" cy="0"/>
          </a:xfrm>
          <a:prstGeom prst="line">
            <a:avLst/>
          </a:prstGeom>
          <a:noFill/>
          <a:ln w="9525" cap="rnd">
            <a:solidFill>
              <a:srgbClr val="007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34"/>
          <p:cNvSpPr>
            <a:spLocks noChangeShapeType="1"/>
          </p:cNvSpPr>
          <p:nvPr/>
        </p:nvSpPr>
        <p:spPr bwMode="auto">
          <a:xfrm>
            <a:off x="463550" y="5070475"/>
            <a:ext cx="7780338" cy="0"/>
          </a:xfrm>
          <a:prstGeom prst="line">
            <a:avLst/>
          </a:prstGeom>
          <a:noFill/>
          <a:ln w="9525" cap="rnd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Line 35"/>
          <p:cNvSpPr>
            <a:spLocks noChangeShapeType="1"/>
          </p:cNvSpPr>
          <p:nvPr/>
        </p:nvSpPr>
        <p:spPr bwMode="auto">
          <a:xfrm>
            <a:off x="1436688" y="3767138"/>
            <a:ext cx="7023100" cy="0"/>
          </a:xfrm>
          <a:prstGeom prst="line">
            <a:avLst/>
          </a:prstGeom>
          <a:noFill/>
          <a:ln w="9525" cap="rnd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Line 36"/>
          <p:cNvSpPr>
            <a:spLocks noChangeShapeType="1"/>
          </p:cNvSpPr>
          <p:nvPr/>
        </p:nvSpPr>
        <p:spPr bwMode="auto">
          <a:xfrm>
            <a:off x="1835150" y="2997200"/>
            <a:ext cx="6970713" cy="0"/>
          </a:xfrm>
          <a:prstGeom prst="line">
            <a:avLst/>
          </a:prstGeom>
          <a:noFill/>
          <a:ln w="9525" cap="rnd">
            <a:solidFill>
              <a:srgbClr val="66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37"/>
          <p:cNvSpPr>
            <a:spLocks noChangeShapeType="1"/>
          </p:cNvSpPr>
          <p:nvPr/>
        </p:nvSpPr>
        <p:spPr bwMode="auto">
          <a:xfrm>
            <a:off x="2600325" y="1989138"/>
            <a:ext cx="6403975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AutoShape 39"/>
          <p:cNvSpPr>
            <a:spLocks noChangeArrowheads="1"/>
          </p:cNvSpPr>
          <p:nvPr/>
        </p:nvSpPr>
        <p:spPr bwMode="auto">
          <a:xfrm>
            <a:off x="207963" y="5100638"/>
            <a:ext cx="363537" cy="704850"/>
          </a:xfrm>
          <a:custGeom>
            <a:avLst/>
            <a:gdLst>
              <a:gd name="T0" fmla="*/ 254577 w 21600"/>
              <a:gd name="T1" fmla="*/ 0 h 21600"/>
              <a:gd name="T2" fmla="*/ 254577 w 21600"/>
              <a:gd name="T3" fmla="*/ 396830 h 21600"/>
              <a:gd name="T4" fmla="*/ 54480 w 21600"/>
              <a:gd name="T5" fmla="*/ 705012 h 21600"/>
              <a:gd name="T6" fmla="*/ 363537 w 21600"/>
              <a:gd name="T7" fmla="*/ 19841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3366FF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AutoShape 40"/>
          <p:cNvSpPr>
            <a:spLocks noChangeArrowheads="1"/>
          </p:cNvSpPr>
          <p:nvPr/>
        </p:nvSpPr>
        <p:spPr bwMode="auto">
          <a:xfrm>
            <a:off x="463550" y="3922713"/>
            <a:ext cx="363538" cy="1119187"/>
          </a:xfrm>
          <a:custGeom>
            <a:avLst/>
            <a:gdLst>
              <a:gd name="T0" fmla="*/ 254578 w 21600"/>
              <a:gd name="T1" fmla="*/ 0 h 21600"/>
              <a:gd name="T2" fmla="*/ 254578 w 21600"/>
              <a:gd name="T3" fmla="*/ 629956 h 21600"/>
              <a:gd name="T4" fmla="*/ 54480 w 21600"/>
              <a:gd name="T5" fmla="*/ 1119185 h 21600"/>
              <a:gd name="T6" fmla="*/ 363538 w 21600"/>
              <a:gd name="T7" fmla="*/ 31497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93366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AutoShape 41"/>
          <p:cNvSpPr>
            <a:spLocks noChangeArrowheads="1"/>
          </p:cNvSpPr>
          <p:nvPr/>
        </p:nvSpPr>
        <p:spPr bwMode="auto">
          <a:xfrm>
            <a:off x="2625725" y="1006475"/>
            <a:ext cx="363538" cy="642938"/>
          </a:xfrm>
          <a:custGeom>
            <a:avLst/>
            <a:gdLst>
              <a:gd name="T0" fmla="*/ 254578 w 21600"/>
              <a:gd name="T1" fmla="*/ 0 h 21600"/>
              <a:gd name="T2" fmla="*/ 254578 w 21600"/>
              <a:gd name="T3" fmla="*/ 361812 h 21600"/>
              <a:gd name="T4" fmla="*/ 54480 w 21600"/>
              <a:gd name="T5" fmla="*/ 642798 h 21600"/>
              <a:gd name="T6" fmla="*/ 363538 w 21600"/>
              <a:gd name="T7" fmla="*/ 18090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3" name="AutoShape 42"/>
          <p:cNvSpPr>
            <a:spLocks noChangeArrowheads="1"/>
          </p:cNvSpPr>
          <p:nvPr/>
        </p:nvSpPr>
        <p:spPr bwMode="auto">
          <a:xfrm>
            <a:off x="1835150" y="2060575"/>
            <a:ext cx="363538" cy="885825"/>
          </a:xfrm>
          <a:custGeom>
            <a:avLst/>
            <a:gdLst>
              <a:gd name="T0" fmla="*/ 254577 w 21600"/>
              <a:gd name="T1" fmla="*/ 0 h 21600"/>
              <a:gd name="T2" fmla="*/ 254577 w 21600"/>
              <a:gd name="T3" fmla="*/ 498605 h 21600"/>
              <a:gd name="T4" fmla="*/ 54480 w 21600"/>
              <a:gd name="T5" fmla="*/ 885825 h 21600"/>
              <a:gd name="T6" fmla="*/ 363537 w 21600"/>
              <a:gd name="T7" fmla="*/ 24930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33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4" name="AutoShape 43"/>
          <p:cNvSpPr>
            <a:spLocks noChangeArrowheads="1"/>
          </p:cNvSpPr>
          <p:nvPr/>
        </p:nvSpPr>
        <p:spPr bwMode="auto">
          <a:xfrm>
            <a:off x="1436688" y="3019425"/>
            <a:ext cx="398462" cy="692150"/>
          </a:xfrm>
          <a:custGeom>
            <a:avLst/>
            <a:gdLst>
              <a:gd name="T0" fmla="*/ 279329 w 21600"/>
              <a:gd name="T1" fmla="*/ 0 h 21600"/>
              <a:gd name="T2" fmla="*/ 279329 w 21600"/>
              <a:gd name="T3" fmla="*/ 389592 h 21600"/>
              <a:gd name="T4" fmla="*/ 59777 w 21600"/>
              <a:gd name="T5" fmla="*/ 692153 h 21600"/>
              <a:gd name="T6" fmla="*/ 398883 w 21600"/>
              <a:gd name="T7" fmla="*/ 19479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800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31913" y="163513"/>
            <a:ext cx="6824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Типові порушення,                                                                 попереджені за результатами роботи ДАСУ</a:t>
            </a:r>
            <a:endParaRPr lang="ru-RU" sz="2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611188" y="1557338"/>
            <a:ext cx="53578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>
                <a:solidFill>
                  <a:srgbClr val="800080"/>
                </a:solidFill>
                <a:latin typeface="Times New Roman" pitchFamily="18" charset="0"/>
              </a:rPr>
              <a:t>Порушення порядку визначення предмета закупівлі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uk-UA" i="1">
                <a:latin typeface="Times New Roman" pitchFamily="18" charset="0"/>
              </a:rPr>
              <a:t>(не вірно визначено код закупівлі за Єдиним державним закупівельним словником</a:t>
            </a:r>
            <a:r>
              <a:rPr lang="ru-RU" i="1">
                <a:latin typeface="Times New Roman" pitchFamily="18" charset="0"/>
              </a:rPr>
              <a:t>)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413500" y="1638300"/>
            <a:ext cx="18970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2400" b="1" i="1">
                <a:solidFill>
                  <a:srgbClr val="CC3399"/>
                </a:solidFill>
                <a:latin typeface="Times New Roman" pitchFamily="18" charset="0"/>
              </a:rPr>
              <a:t>7%</a:t>
            </a:r>
            <a:r>
              <a:rPr lang="uk-UA" b="1" i="1">
                <a:solidFill>
                  <a:srgbClr val="CC3399"/>
                </a:solidFill>
                <a:latin typeface="Times New Roman" pitchFamily="18" charset="0"/>
              </a:rPr>
              <a:t> </a:t>
            </a:r>
            <a:r>
              <a:rPr lang="uk-UA" sz="1200" i="1">
                <a:solidFill>
                  <a:srgbClr val="CC3399"/>
                </a:solidFill>
                <a:latin typeface="Times New Roman" pitchFamily="18" charset="0"/>
              </a:rPr>
              <a:t>від загального обсягу порушень</a:t>
            </a: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611188" y="3408363"/>
            <a:ext cx="5329237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>
                <a:solidFill>
                  <a:srgbClr val="506F82"/>
                </a:solidFill>
                <a:latin typeface="Times New Roman" pitchFamily="18" charset="0"/>
              </a:rPr>
              <a:t>Безпідставне застосування допорогової закупівлі </a:t>
            </a:r>
            <a:r>
              <a:rPr lang="uk-UA" sz="1600" i="1">
                <a:solidFill>
                  <a:srgbClr val="506F82"/>
                </a:solidFill>
                <a:latin typeface="Times New Roman" pitchFamily="18" charset="0"/>
              </a:rPr>
              <a:t>(поділ предмету закупівлі з метою уникнення від проведення процедури відкриті торги, не включення до очікуваної вартості закупівлі суми ПДВ)</a:t>
            </a:r>
          </a:p>
        </p:txBody>
      </p:sp>
      <p:sp>
        <p:nvSpPr>
          <p:cNvPr id="23561" name="Rectangle 5"/>
          <p:cNvSpPr>
            <a:spLocks noChangeArrowheads="1"/>
          </p:cNvSpPr>
          <p:nvPr/>
        </p:nvSpPr>
        <p:spPr bwMode="auto">
          <a:xfrm>
            <a:off x="6419850" y="3408363"/>
            <a:ext cx="18970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b="1" i="1">
                <a:solidFill>
                  <a:srgbClr val="666699"/>
                </a:solidFill>
                <a:latin typeface="Times New Roman" pitchFamily="18" charset="0"/>
              </a:rPr>
              <a:t>0,1% </a:t>
            </a:r>
            <a:r>
              <a:rPr lang="uk-UA" sz="1200" i="1">
                <a:solidFill>
                  <a:srgbClr val="666699"/>
                </a:solidFill>
                <a:latin typeface="Times New Roman" pitchFamily="18" charset="0"/>
              </a:rPr>
              <a:t>від загального обсягу порушень</a:t>
            </a:r>
          </a:p>
        </p:txBody>
      </p:sp>
      <p:sp>
        <p:nvSpPr>
          <p:cNvPr id="23562" name="Rectangle 3"/>
          <p:cNvSpPr>
            <a:spLocks noChangeArrowheads="1"/>
          </p:cNvSpPr>
          <p:nvPr/>
        </p:nvSpPr>
        <p:spPr bwMode="auto">
          <a:xfrm>
            <a:off x="611188" y="5176838"/>
            <a:ext cx="53578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>
                <a:solidFill>
                  <a:srgbClr val="800080"/>
                </a:solidFill>
                <a:latin typeface="Times New Roman" pitchFamily="18" charset="0"/>
              </a:rPr>
              <a:t>Застосування процедур закупівель, які не передбачені річним планом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uk-UA" i="1">
                <a:latin typeface="Times New Roman" pitchFamily="18" charset="0"/>
              </a:rPr>
              <a:t>(оголошену закупівлю, яку не передбачено річним планом)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563" name="Rectangle 5"/>
          <p:cNvSpPr>
            <a:spLocks noChangeArrowheads="1"/>
          </p:cNvSpPr>
          <p:nvPr/>
        </p:nvSpPr>
        <p:spPr bwMode="auto">
          <a:xfrm>
            <a:off x="6413500" y="5186363"/>
            <a:ext cx="18970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b="1" i="1">
                <a:solidFill>
                  <a:srgbClr val="CC3399"/>
                </a:solidFill>
                <a:latin typeface="Times New Roman" pitchFamily="18" charset="0"/>
              </a:rPr>
              <a:t>0,1% </a:t>
            </a:r>
            <a:r>
              <a:rPr lang="uk-UA" sz="1200" i="1">
                <a:solidFill>
                  <a:srgbClr val="CC3399"/>
                </a:solidFill>
                <a:latin typeface="Times New Roman" pitchFamily="18" charset="0"/>
              </a:rPr>
              <a:t>від загального обсягу порушень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11188" y="1196975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>
                <a:solidFill>
                  <a:srgbClr val="003300"/>
                </a:solidFill>
                <a:latin typeface="Times New Roman" pitchFamily="18" charset="0"/>
              </a:rPr>
              <a:t>Оформлення ДКТ з порушенням вимог законодавства: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0875" y="1993900"/>
            <a:ext cx="60928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3300"/>
              </a:buClr>
              <a:buFont typeface="Wingdings" pitchFamily="2" charset="2"/>
              <a:buChar char="Ш"/>
            </a:pPr>
            <a:r>
              <a:rPr lang="uk-UA" sz="1600">
                <a:latin typeface="Times New Roman" pitchFamily="18" charset="0"/>
              </a:rPr>
              <a:t>встановлено вимогу щодо</a:t>
            </a:r>
            <a:r>
              <a:rPr lang="uk-UA" sz="1600" b="1">
                <a:latin typeface="Times New Roman" pitchFamily="18" charset="0"/>
              </a:rPr>
              <a:t> надання</a:t>
            </a:r>
            <a:r>
              <a:rPr lang="uk-UA" sz="1600">
                <a:latin typeface="Times New Roman" pitchFamily="18" charset="0"/>
              </a:rPr>
              <a:t> документального підтвердження </a:t>
            </a:r>
            <a:r>
              <a:rPr lang="uk-UA" sz="1600" b="1">
                <a:latin typeface="Times New Roman" pitchFamily="18" charset="0"/>
              </a:rPr>
              <a:t>інформації, яка міститься у відкритих державних реєстрах;</a:t>
            </a:r>
          </a:p>
          <a:p>
            <a:pPr algn="just">
              <a:buClr>
                <a:srgbClr val="173A8D"/>
              </a:buClr>
              <a:buFont typeface="Wingdings" pitchFamily="2" charset="2"/>
              <a:buChar char="Ш"/>
            </a:pPr>
            <a:endParaRPr lang="uk-UA" sz="600" b="1">
              <a:latin typeface="Times New Roman" pitchFamily="18" charset="0"/>
            </a:endParaRPr>
          </a:p>
          <a:p>
            <a:pPr algn="just">
              <a:buClr>
                <a:srgbClr val="003300"/>
              </a:buClr>
              <a:buFont typeface="Wingdings" pitchFamily="2" charset="2"/>
              <a:buChar char="Ш"/>
            </a:pPr>
            <a:r>
              <a:rPr lang="uk-UA" sz="1600">
                <a:latin typeface="Times New Roman" pitchFamily="18" charset="0"/>
              </a:rPr>
              <a:t>неправомірно</a:t>
            </a:r>
            <a:r>
              <a:rPr lang="uk-UA" sz="1600" b="1">
                <a:latin typeface="Times New Roman" pitchFamily="18" charset="0"/>
              </a:rPr>
              <a:t> встановлено інший критерій оцінки окрім ціни</a:t>
            </a:r>
            <a:r>
              <a:rPr lang="uk-UA" sz="1600">
                <a:latin typeface="Times New Roman" pitchFamily="18" charset="0"/>
              </a:rPr>
              <a:t>;</a:t>
            </a:r>
          </a:p>
          <a:p>
            <a:pPr algn="just">
              <a:buClr>
                <a:srgbClr val="173A8D"/>
              </a:buClr>
              <a:buFont typeface="Wingdings" pitchFamily="2" charset="2"/>
              <a:buChar char="Ш"/>
            </a:pPr>
            <a:endParaRPr lang="uk-UA" sz="600">
              <a:latin typeface="Times New Roman" pitchFamily="18" charset="0"/>
            </a:endParaRPr>
          </a:p>
          <a:p>
            <a:pPr algn="just">
              <a:buClr>
                <a:srgbClr val="003300"/>
              </a:buClr>
              <a:buFont typeface="Wingdings" pitchFamily="2" charset="2"/>
              <a:buChar char="Ш"/>
            </a:pPr>
            <a:r>
              <a:rPr lang="uk-UA" sz="1600" b="1">
                <a:latin typeface="Times New Roman" pitchFamily="18" charset="0"/>
              </a:rPr>
              <a:t>документація містить посилання на конкретну торговельну марку чи фірму;</a:t>
            </a:r>
          </a:p>
          <a:p>
            <a:pPr algn="just">
              <a:buClr>
                <a:srgbClr val="003300"/>
              </a:buClr>
              <a:buFont typeface="Wingdings" pitchFamily="2" charset="2"/>
              <a:buChar char="Ш"/>
            </a:pPr>
            <a:endParaRPr lang="uk-UA" sz="600" b="1">
              <a:latin typeface="Times New Roman" pitchFamily="18" charset="0"/>
            </a:endParaRPr>
          </a:p>
          <a:p>
            <a:pPr algn="just">
              <a:buClr>
                <a:srgbClr val="003300"/>
              </a:buClr>
              <a:buFont typeface="Wingdings" pitchFamily="2" charset="2"/>
              <a:buChar char="Ш"/>
            </a:pPr>
            <a:r>
              <a:rPr lang="uk-UA" sz="1600" b="1">
                <a:latin typeface="Times New Roman" pitchFamily="18" charset="0"/>
              </a:rPr>
              <a:t>не передбачено </a:t>
            </a:r>
            <a:r>
              <a:rPr lang="uk-UA" sz="1600">
                <a:latin typeface="Times New Roman" pitchFamily="18" charset="0"/>
              </a:rPr>
              <a:t>необхідність </a:t>
            </a:r>
            <a:r>
              <a:rPr lang="uk-UA" sz="1600" b="1">
                <a:latin typeface="Times New Roman" pitchFamily="18" charset="0"/>
              </a:rPr>
              <a:t>застосування заходів із захисту довкілля</a:t>
            </a:r>
            <a:r>
              <a:rPr lang="uk-UA" sz="1600">
                <a:latin typeface="Times New Roman" pitchFamily="18" charset="0"/>
              </a:rPr>
              <a:t> та ін.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7067550" y="1233488"/>
            <a:ext cx="18970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2400" b="1" i="1">
                <a:solidFill>
                  <a:srgbClr val="008000"/>
                </a:solidFill>
                <a:latin typeface="Times New Roman" pitchFamily="18" charset="0"/>
              </a:rPr>
              <a:t>12%</a:t>
            </a:r>
            <a:r>
              <a:rPr lang="uk-UA" b="1" i="1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uk-UA" sz="1200" i="1">
                <a:solidFill>
                  <a:srgbClr val="008000"/>
                </a:solidFill>
                <a:latin typeface="Times New Roman" pitchFamily="18" charset="0"/>
              </a:rPr>
              <a:t>від загального обсягу порушень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116013" y="163513"/>
            <a:ext cx="6824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Типові порушення,                                                                 попереджені за результатами роботи ДАСУ</a:t>
            </a:r>
            <a:endParaRPr lang="ru-RU" sz="2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611188" y="4471988"/>
            <a:ext cx="5357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336600"/>
                </a:solidFill>
                <a:latin typeface="Times New Roman" pitchFamily="18" charset="0"/>
              </a:rPr>
              <a:t>Порушення порядку оприлюднення</a:t>
            </a:r>
            <a:r>
              <a:rPr lang="uk-UA" b="1">
                <a:solidFill>
                  <a:srgbClr val="33660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24585" name="Rectangle 5"/>
          <p:cNvSpPr>
            <a:spLocks noChangeArrowheads="1"/>
          </p:cNvSpPr>
          <p:nvPr/>
        </p:nvSpPr>
        <p:spPr bwMode="auto">
          <a:xfrm>
            <a:off x="611188" y="4926013"/>
            <a:ext cx="6092825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9900"/>
              </a:buClr>
              <a:buFont typeface="Wingdings" pitchFamily="2" charset="2"/>
              <a:buChar char="Ш"/>
            </a:pPr>
            <a:r>
              <a:rPr lang="uk-UA" sz="1600" b="1">
                <a:latin typeface="Times New Roman" pitchFamily="18" charset="0"/>
              </a:rPr>
              <a:t>відсутній ЕЦП;</a:t>
            </a:r>
          </a:p>
          <a:p>
            <a:pPr algn="just">
              <a:buClr>
                <a:srgbClr val="173A8D"/>
              </a:buClr>
              <a:buFont typeface="Wingdings" pitchFamily="2" charset="2"/>
              <a:buChar char="Ш"/>
            </a:pPr>
            <a:endParaRPr lang="uk-UA" sz="600" b="1">
              <a:latin typeface="Times New Roman" pitchFamily="18" charset="0"/>
            </a:endParaRPr>
          </a:p>
          <a:p>
            <a:pPr algn="just">
              <a:buClr>
                <a:srgbClr val="009900"/>
              </a:buClr>
              <a:buFont typeface="Wingdings" pitchFamily="2" charset="2"/>
              <a:buChar char="Ш"/>
            </a:pPr>
            <a:r>
              <a:rPr lang="uk-UA" sz="1600" b="1">
                <a:latin typeface="Times New Roman" pitchFamily="18" charset="0"/>
              </a:rPr>
              <a:t>порушено строки оприлюднення</a:t>
            </a:r>
            <a:r>
              <a:rPr lang="uk-UA" sz="1600">
                <a:latin typeface="Times New Roman" pitchFamily="18" charset="0"/>
              </a:rPr>
              <a:t>;</a:t>
            </a:r>
          </a:p>
          <a:p>
            <a:pPr algn="just">
              <a:buClr>
                <a:srgbClr val="173A8D"/>
              </a:buClr>
              <a:buFont typeface="Wingdings" pitchFamily="2" charset="2"/>
              <a:buChar char="Ш"/>
            </a:pPr>
            <a:endParaRPr lang="uk-UA" sz="600">
              <a:latin typeface="Times New Roman" pitchFamily="18" charset="0"/>
            </a:endParaRPr>
          </a:p>
          <a:p>
            <a:pPr algn="just">
              <a:buClr>
                <a:srgbClr val="009900"/>
              </a:buClr>
              <a:buFont typeface="Wingdings" pitchFamily="2" charset="2"/>
              <a:buChar char="Ш"/>
            </a:pPr>
            <a:r>
              <a:rPr lang="uk-UA" sz="1600" b="1">
                <a:latin typeface="Times New Roman" pitchFamily="18" charset="0"/>
              </a:rPr>
              <a:t>не оприлюднено: </a:t>
            </a:r>
            <a:r>
              <a:rPr lang="uk-UA" sz="1600" i="1">
                <a:latin typeface="Times New Roman" pitchFamily="18" charset="0"/>
              </a:rPr>
              <a:t>тендерну документацію, повідомлення намір укласти договір, інформацію про відхилення пропозицій учасників, оголошення англійською мовою</a:t>
            </a:r>
            <a:r>
              <a:rPr lang="uk-UA" sz="1600">
                <a:latin typeface="Times New Roman" pitchFamily="18" charset="0"/>
              </a:rPr>
              <a:t> та ін.</a:t>
            </a:r>
          </a:p>
        </p:txBody>
      </p:sp>
      <p:sp>
        <p:nvSpPr>
          <p:cNvPr id="24586" name="Rectangle 5"/>
          <p:cNvSpPr>
            <a:spLocks noChangeArrowheads="1"/>
          </p:cNvSpPr>
          <p:nvPr/>
        </p:nvSpPr>
        <p:spPr bwMode="auto">
          <a:xfrm>
            <a:off x="7092950" y="4467225"/>
            <a:ext cx="18970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2400" b="1" i="1">
                <a:solidFill>
                  <a:srgbClr val="669900"/>
                </a:solidFill>
                <a:latin typeface="Times New Roman" pitchFamily="18" charset="0"/>
              </a:rPr>
              <a:t>12%</a:t>
            </a:r>
            <a:r>
              <a:rPr lang="uk-UA" b="1" i="1">
                <a:solidFill>
                  <a:srgbClr val="669900"/>
                </a:solidFill>
                <a:latin typeface="Times New Roman" pitchFamily="18" charset="0"/>
              </a:rPr>
              <a:t> </a:t>
            </a:r>
            <a:r>
              <a:rPr lang="uk-UA" sz="1200" i="1">
                <a:solidFill>
                  <a:srgbClr val="669900"/>
                </a:solidFill>
                <a:latin typeface="Times New Roman" pitchFamily="18" charset="0"/>
              </a:rPr>
              <a:t>від загального обсягу порушень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03350" y="163513"/>
            <a:ext cx="68246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Типові порушення,                                                                 попереджені за результатами роботи ДАСУ</a:t>
            </a:r>
            <a:endParaRPr lang="ru-RU" sz="2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84200" y="1243013"/>
            <a:ext cx="53578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>
                <a:solidFill>
                  <a:srgbClr val="996633"/>
                </a:solidFill>
                <a:latin typeface="Times New Roman" pitchFamily="18" charset="0"/>
              </a:rPr>
              <a:t>Не відхилено пропозиції учасників при їх невідповідності вимогам тендерної документації замовника: 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66738" y="2205038"/>
            <a:ext cx="60928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996633"/>
              </a:buClr>
              <a:buFont typeface="Wingdings" pitchFamily="2" charset="2"/>
              <a:buChar char="Ш"/>
            </a:pPr>
            <a:r>
              <a:rPr lang="uk-UA" sz="1600" b="1">
                <a:latin typeface="Times New Roman" pitchFamily="18" charset="0"/>
              </a:rPr>
              <a:t>невідповідність учасника кваліфікаційним критеріям</a:t>
            </a:r>
            <a:r>
              <a:rPr lang="uk-UA" sz="1600">
                <a:latin typeface="Times New Roman" pitchFamily="18" charset="0"/>
              </a:rPr>
              <a:t> (відсутнє обладнання та матеріально-технічна база, працівники, досвід виконання аналогічних договорі);</a:t>
            </a:r>
          </a:p>
          <a:p>
            <a:pPr algn="just">
              <a:buClr>
                <a:srgbClr val="173A8D"/>
              </a:buClr>
              <a:buFont typeface="Wingdings" pitchFamily="2" charset="2"/>
              <a:buChar char="Ш"/>
            </a:pPr>
            <a:endParaRPr lang="uk-UA" sz="800">
              <a:latin typeface="Times New Roman" pitchFamily="18" charset="0"/>
            </a:endParaRPr>
          </a:p>
          <a:p>
            <a:pPr algn="just">
              <a:buClr>
                <a:srgbClr val="996633"/>
              </a:buClr>
              <a:buFont typeface="Wingdings" pitchFamily="2" charset="2"/>
              <a:buChar char="Ш"/>
            </a:pPr>
            <a:r>
              <a:rPr lang="uk-UA" sz="1600" b="1">
                <a:latin typeface="Times New Roman" pitchFamily="18" charset="0"/>
              </a:rPr>
              <a:t>невідповідність пропозицій учасників технічним, якісним та кількісним характеристикам предмета закупівлі</a:t>
            </a:r>
            <a:r>
              <a:rPr lang="uk-UA" sz="1600">
                <a:latin typeface="Times New Roman" pitchFamily="18" charset="0"/>
              </a:rPr>
              <a:t>;</a:t>
            </a:r>
          </a:p>
          <a:p>
            <a:pPr algn="just">
              <a:buClr>
                <a:srgbClr val="173A8D"/>
              </a:buClr>
              <a:buFont typeface="Wingdings" pitchFamily="2" charset="2"/>
              <a:buChar char="Ш"/>
            </a:pPr>
            <a:endParaRPr lang="uk-UA" sz="800">
              <a:latin typeface="Times New Roman" pitchFamily="18" charset="0"/>
            </a:endParaRPr>
          </a:p>
          <a:p>
            <a:pPr algn="just">
              <a:buClr>
                <a:srgbClr val="996633"/>
              </a:buClr>
              <a:buFont typeface="Wingdings" pitchFamily="2" charset="2"/>
              <a:buChar char="Ш"/>
            </a:pPr>
            <a:r>
              <a:rPr lang="uk-UA" sz="1600" b="1">
                <a:latin typeface="Times New Roman" pitchFamily="18" charset="0"/>
              </a:rPr>
              <a:t>учасником не надано забезпечення</a:t>
            </a:r>
            <a:r>
              <a:rPr lang="uk-UA" sz="1600">
                <a:latin typeface="Times New Roman" pitchFamily="18" charset="0"/>
              </a:rPr>
              <a:t> тендерної пропозиції (не відповідає вимогам замовника) та ін.</a:t>
            </a:r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6851650" y="1263650"/>
            <a:ext cx="18970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2400" b="1" i="1">
                <a:solidFill>
                  <a:srgbClr val="CC9900"/>
                </a:solidFill>
                <a:latin typeface="Times New Roman" pitchFamily="18" charset="0"/>
              </a:rPr>
              <a:t>65%</a:t>
            </a:r>
            <a:r>
              <a:rPr lang="uk-UA" b="1" i="1">
                <a:solidFill>
                  <a:srgbClr val="CC9900"/>
                </a:solidFill>
                <a:latin typeface="Times New Roman" pitchFamily="18" charset="0"/>
              </a:rPr>
              <a:t> </a:t>
            </a:r>
            <a:r>
              <a:rPr lang="uk-UA" sz="1200" i="1">
                <a:solidFill>
                  <a:srgbClr val="CC9900"/>
                </a:solidFill>
                <a:latin typeface="Times New Roman" pitchFamily="18" charset="0"/>
              </a:rPr>
              <a:t>від загального обсягу порушень</a:t>
            </a:r>
          </a:p>
        </p:txBody>
      </p:sp>
      <p:sp>
        <p:nvSpPr>
          <p:cNvPr id="25608" name="Rectangle 3"/>
          <p:cNvSpPr>
            <a:spLocks noChangeArrowheads="1"/>
          </p:cNvSpPr>
          <p:nvPr/>
        </p:nvSpPr>
        <p:spPr bwMode="auto">
          <a:xfrm>
            <a:off x="611188" y="4862513"/>
            <a:ext cx="60483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>
                <a:solidFill>
                  <a:srgbClr val="CC6600"/>
                </a:solidFill>
                <a:latin typeface="Times New Roman" pitchFamily="18" charset="0"/>
              </a:rPr>
              <a:t>Не відхилено пропозиції учасників при наявності  підстав, зазначених у статті 17 Закону</a:t>
            </a:r>
            <a:r>
              <a:rPr lang="uk-UA" sz="1600" i="1">
                <a:latin typeface="Times New Roman" pitchFamily="18" charset="0"/>
              </a:rPr>
              <a:t> (відносно учасника-переможця відкрита ліквідаційна процедура, переможцем торгів не надано у встановлений строк документів, які передбачені    частиною 3 статті 17 Закону та ін.)</a:t>
            </a:r>
          </a:p>
        </p:txBody>
      </p:sp>
      <p:sp>
        <p:nvSpPr>
          <p:cNvPr id="25609" name="Rectangle 5"/>
          <p:cNvSpPr>
            <a:spLocks noChangeArrowheads="1"/>
          </p:cNvSpPr>
          <p:nvPr/>
        </p:nvSpPr>
        <p:spPr bwMode="auto">
          <a:xfrm>
            <a:off x="6948488" y="4854575"/>
            <a:ext cx="18970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b="1" i="1">
                <a:solidFill>
                  <a:srgbClr val="FF9933"/>
                </a:solidFill>
                <a:latin typeface="Times New Roman" pitchFamily="18" charset="0"/>
              </a:rPr>
              <a:t>0,1% </a:t>
            </a:r>
            <a:r>
              <a:rPr lang="uk-UA" sz="1200" i="1">
                <a:solidFill>
                  <a:srgbClr val="FF9933"/>
                </a:solidFill>
                <a:latin typeface="Times New Roman" pitchFamily="18" charset="0"/>
              </a:rPr>
              <a:t>від загального обсягу порушень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684213" y="1504950"/>
            <a:ext cx="611981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Умови договору про закупівлю відрізняються від змісту пропозиції учасників </a:t>
            </a:r>
            <a:r>
              <a:rPr lang="uk-UA" sz="1600" i="1">
                <a:latin typeface="Times New Roman" pitchFamily="18" charset="0"/>
              </a:rPr>
              <a:t>(при укладанні договору ціна, к-ть товару, місце та строки поставки відрізняються від запропонованих учасниками у тендерних пропозиціях),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неправомірно внесено зміни до істотних умов договору </a:t>
            </a:r>
            <a:r>
              <a:rPr lang="uk-UA" sz="1600" i="1">
                <a:latin typeface="Times New Roman" pitchFamily="18" charset="0"/>
              </a:rPr>
              <a:t>(документально не підтверджено підстави для зміни ціни за одиницю товару, продовження строк дії договору)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996113" y="1557338"/>
            <a:ext cx="18970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b="1" i="1">
                <a:solidFill>
                  <a:srgbClr val="800000"/>
                </a:solidFill>
                <a:latin typeface="Times New Roman" pitchFamily="18" charset="0"/>
              </a:rPr>
              <a:t>0,1% </a:t>
            </a:r>
            <a:r>
              <a:rPr lang="uk-UA" sz="1200" i="1">
                <a:solidFill>
                  <a:srgbClr val="800000"/>
                </a:solidFill>
                <a:latin typeface="Times New Roman" pitchFamily="18" charset="0"/>
              </a:rPr>
              <a:t>від загального обсягу порушень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187450" y="163513"/>
            <a:ext cx="68246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Типові порушення,                                                                 попереджені за результатами роботи ДАСУ</a:t>
            </a:r>
            <a:endParaRPr lang="ru-RU" sz="2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631" name="Rectangle 3"/>
          <p:cNvSpPr>
            <a:spLocks noChangeArrowheads="1"/>
          </p:cNvSpPr>
          <p:nvPr/>
        </p:nvSpPr>
        <p:spPr bwMode="auto">
          <a:xfrm>
            <a:off x="684213" y="4229100"/>
            <a:ext cx="60483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990033"/>
                </a:solidFill>
                <a:latin typeface="Times New Roman" pitchFamily="18" charset="0"/>
              </a:rPr>
              <a:t>Безпідставне застосування переговорної процедури закупівлі</a:t>
            </a:r>
            <a:r>
              <a:rPr lang="ru-RU" b="1">
                <a:solidFill>
                  <a:srgbClr val="660066"/>
                </a:solidFill>
                <a:latin typeface="Times New Roman" pitchFamily="18" charset="0"/>
              </a:rPr>
              <a:t> </a:t>
            </a:r>
            <a:r>
              <a:rPr lang="uk-UA" sz="1600" i="1">
                <a:latin typeface="Times New Roman" pitchFamily="18" charset="0"/>
              </a:rPr>
              <a:t>(без обґрунтування та об’єктивного документального підтвердження необхідності застосування цієї процедури як єдино можливої в конкретному випадку, у т.ч. не надання документів, які не підтверджують наявність умов застосування переговорної процедури закупівлі або взагалі відсутні такі документи)</a:t>
            </a:r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7092950" y="4292600"/>
            <a:ext cx="18970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b="1" i="1">
                <a:solidFill>
                  <a:srgbClr val="990033"/>
                </a:solidFill>
                <a:latin typeface="Times New Roman" pitchFamily="18" charset="0"/>
              </a:rPr>
              <a:t>0,9% </a:t>
            </a:r>
            <a:r>
              <a:rPr lang="uk-UA" sz="1200" i="1">
                <a:solidFill>
                  <a:srgbClr val="990033"/>
                </a:solidFill>
                <a:latin typeface="Times New Roman" pitchFamily="18" charset="0"/>
              </a:rPr>
              <a:t>від загального обсягу порушень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084242" y="1868477"/>
            <a:ext cx="7043737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>
            <a:bevelT prst="angle"/>
          </a:sp3d>
        </p:spPr>
        <p:txBody>
          <a:bodyPr lIns="0" rIns="0" bIns="0" anchor="ctr" anchorCtr="1">
            <a:normAutofit/>
            <a:sp3d prstMaterial="flat">
              <a:contourClr>
                <a:schemeClr val="tx2"/>
              </a:contourClr>
            </a:sp3d>
          </a:bodyPr>
          <a:lstStyle/>
          <a:p>
            <a:pPr algn="ctr" eaLnBrk="0" hangingPunct="0">
              <a:defRPr/>
            </a:pP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ДЯКУЮ ЗА УВАГУ!</a:t>
            </a:r>
          </a:p>
        </p:txBody>
      </p:sp>
      <p:pic>
        <p:nvPicPr>
          <p:cNvPr id="20482" name="Рисунок 7" descr="fla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75" y="0"/>
            <a:ext cx="10001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554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ovku</dc:creator>
  <cp:lastModifiedBy>ronv</cp:lastModifiedBy>
  <cp:revision>38</cp:revision>
  <dcterms:created xsi:type="dcterms:W3CDTF">2016-09-15T08:05:36Z</dcterms:created>
  <dcterms:modified xsi:type="dcterms:W3CDTF">2018-03-13T15:20:30Z</dcterms:modified>
</cp:coreProperties>
</file>